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70" r:id="rId3"/>
    <p:sldId id="258" r:id="rId4"/>
    <p:sldId id="271" r:id="rId5"/>
    <p:sldId id="273" r:id="rId6"/>
    <p:sldId id="260" r:id="rId7"/>
    <p:sldId id="275" r:id="rId8"/>
    <p:sldId id="261" r:id="rId9"/>
    <p:sldId id="276" r:id="rId10"/>
    <p:sldId id="278" r:id="rId11"/>
    <p:sldId id="263" r:id="rId12"/>
    <p:sldId id="272" r:id="rId13"/>
    <p:sldId id="265" r:id="rId14"/>
    <p:sldId id="266" r:id="rId15"/>
    <p:sldId id="267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EFF"/>
    <a:srgbClr val="2DC8FF"/>
    <a:srgbClr val="3FCDFF"/>
    <a:srgbClr val="29C7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4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5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4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5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9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5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cid:e1fc527c-d2a8-4e65-9572-5099cef5f5b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cid:1373b8e7-5672-4263-a457-86397e885966" TargetMode="External"/><Relationship Id="rId5" Type="http://schemas.openxmlformats.org/officeDocument/2006/relationships/image" Target="../media/image7.jpeg"/><Relationship Id="rId4" Type="http://schemas.openxmlformats.org/officeDocument/2006/relationships/image" Target="cid:8f36f167-0bf1-432d-8661-734f90a941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87021"/>
              </p:ext>
            </p:extLst>
          </p:nvPr>
        </p:nvGraphicFramePr>
        <p:xfrm>
          <a:off x="1843929" y="523019"/>
          <a:ext cx="8128000" cy="554963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9636">
                <a:tc>
                  <a:txBody>
                    <a:bodyPr/>
                    <a:lstStyle/>
                    <a:p>
                      <a:pPr algn="l"/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22845">
            <a:off x="3574610" y="1030495"/>
            <a:ext cx="4666637" cy="4534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15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rgbClr val="00B0F0"/>
            </a:gs>
            <a:gs pos="79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38464" y="577514"/>
            <a:ext cx="10371220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Aufgrund des Paktes für den Nachmittag gestalten Schule und Hort ab mittags gemeinsam:</a:t>
            </a:r>
            <a:endParaRPr lang="de-DE" sz="1100" dirty="0">
              <a:solidFill>
                <a:prstClr val="black"/>
              </a:solidFill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400" b="1" u="sng" dirty="0" err="1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Übezeiten</a:t>
            </a: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, die dienstags, mittwochs und donnerstags in der Schule betreut werden. Dies ist ein freiwilliges Angebot. Kinder, die es nicht wahrnehmen, bekommen die Aufgaben mit nach Hause. </a:t>
            </a:r>
            <a:r>
              <a:rPr lang="de-DE" sz="2400" b="1" u="sng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Essen</a:t>
            </a: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 wird für Hortkinder warm angeboten, die anderen bringen ihre Verpflegung mit. </a:t>
            </a:r>
            <a:endParaRPr lang="de-DE" sz="1100" dirty="0">
              <a:solidFill>
                <a:prstClr val="black"/>
              </a:solidFill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Nach der Mahlzeit gibt es die verschiedensten </a:t>
            </a:r>
            <a:r>
              <a:rPr lang="de-DE" sz="2400" b="1" u="sng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Wahlmöglichkeiten</a:t>
            </a: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. Wegen der Corona-Gefahr ist unser Angebot aktuell eingeschränkt, denn die Kinder müssen in ihren festen Gruppen bleiben. </a:t>
            </a:r>
            <a:endParaRPr lang="de-DE" sz="1100" dirty="0">
              <a:solidFill>
                <a:prstClr val="black"/>
              </a:solidFill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2400" dirty="0">
                <a:solidFill>
                  <a:prstClr val="black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Ab dem Schuljahr 2020/21 wird der Ganztag um 14.30 Uhr enden; dadurch ändert sich der Rhythmus, denn Neubau und Mensa werden integriert. Darüber informieren wir rechtzeitig. </a:t>
            </a:r>
            <a:endParaRPr lang="de-DE" sz="1100" dirty="0">
              <a:solidFill>
                <a:prstClr val="black"/>
              </a:solidFill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781304" y="63688"/>
            <a:ext cx="1056760" cy="10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45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4B4EF"/>
            </a:gs>
            <a:gs pos="100000">
              <a:srgbClr val="00B0F0"/>
            </a:gs>
            <a:gs pos="81000">
              <a:srgbClr val="B5D2EC"/>
            </a:gs>
            <a:gs pos="99000">
              <a:schemeClr val="accent1">
                <a:lumMod val="45000"/>
                <a:lumOff val="55000"/>
              </a:schemeClr>
            </a:gs>
            <a:gs pos="99438">
              <a:schemeClr val="accent1">
                <a:lumMod val="45000"/>
                <a:lumOff val="55000"/>
              </a:schemeClr>
            </a:gs>
            <a:gs pos="47000">
              <a:srgbClr val="6EC5ED"/>
            </a:gs>
            <a:gs pos="54000">
              <a:srgbClr val="B5D2EC"/>
            </a:gs>
            <a:gs pos="100000">
              <a:srgbClr val="54C0EE"/>
            </a:gs>
            <a:gs pos="100000">
              <a:srgbClr val="1FB6EF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82414" y="725214"/>
            <a:ext cx="9916510" cy="460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 Leitbild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Schule Am Heideweg versteht sich als Lern- und Erziehungsort, an dem jedes Kind sein Interessen- und Lernpotenzial ausschöpfen können soll.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 einer Vielfalt an unterrichtlichen und über den Unterricht hinaus gehenden schulischen Angeboten sollen soziale Kompetenzen in und mit der Gemeinschaft entwickelt werden.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Einem respektvollen, toleranten und verantwortlichen Umgang mit sich selbst und anderen messen wir Priorität bei.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9956766" y="1009999"/>
            <a:ext cx="1725309" cy="1632688"/>
          </a:xfrm>
          <a:prstGeom prst="rect">
            <a:avLst/>
          </a:prstGeom>
          <a:noFill/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28815"/>
              </p:ext>
            </p:extLst>
          </p:nvPr>
        </p:nvGraphicFramePr>
        <p:xfrm>
          <a:off x="529389" y="719666"/>
          <a:ext cx="11247109" cy="5392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24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2376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44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55833" y="898634"/>
            <a:ext cx="9648497" cy="393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Prinzipien</a:t>
            </a:r>
            <a:endParaRPr lang="de-DE" sz="105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Jede/r ist wichtig!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Fähigkeiten eines jeden Kindes werden mit ihm entwickelt.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nutzt alle Ressourcen für ihre Entwicklung und fühlt sich ihren Partnerinnen und Partnern gegenüber verantwortlich.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978">
            <a:off x="9965732" y="983946"/>
            <a:ext cx="1259880" cy="1334642"/>
          </a:xfrm>
          <a:prstGeom prst="rect">
            <a:avLst/>
          </a:prstGeom>
          <a:noFill/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39938"/>
              </p:ext>
            </p:extLst>
          </p:nvPr>
        </p:nvGraphicFramePr>
        <p:xfrm>
          <a:off x="614855" y="719665"/>
          <a:ext cx="10957035" cy="56496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95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96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9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51285" y="745958"/>
            <a:ext cx="9889957" cy="490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Schulkultur ist: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Kultur des freudvollen und Potenzial ausschöpfenden Lernens,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Kultur des streitbaren und wertschätzenden Umgangs miteinander,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Kultur der Zusammenarbeit zwischen Lehrerinnen und Lehrern, Kindern und Eltern,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Kultur der Klarheit und Ehrlichkeit in Auseinandersetzungen.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9690569" y="825813"/>
            <a:ext cx="1373189" cy="1337121"/>
          </a:xfrm>
          <a:prstGeom prst="rect">
            <a:avLst/>
          </a:prstGeom>
          <a:noFill/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5138"/>
              </p:ext>
            </p:extLst>
          </p:nvPr>
        </p:nvGraphicFramePr>
        <p:xfrm>
          <a:off x="553453" y="719666"/>
          <a:ext cx="11117179" cy="5633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1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300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30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47537" y="1179095"/>
            <a:ext cx="10202779" cy="3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des gemeinsamen Lernens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für jede/n vielfältige Entwicklungschancen zu realisieren, legen wir mit den Kindern Regeln fest und halten sie ein,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implementieren Konfliktklärungen und Partizipationsprozesse.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450114" y="556801"/>
            <a:ext cx="1337395" cy="124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26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00461" y="1012541"/>
            <a:ext cx="9464843" cy="457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mit Qualität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werden abgeholt, wo sie stehen; sie werden an der Konzeption und der Planung ihrer   Lernsituationen beteiligt. Ihre Lernprozesse werden mit ihnen reflektiert. Die Arbeit mit den Kindern wird den Eltern transparent gemacht. 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053461" y="798496"/>
            <a:ext cx="1361258" cy="1411356"/>
          </a:xfrm>
          <a:prstGeom prst="rect">
            <a:avLst/>
          </a:prstGeom>
          <a:noFill/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57863"/>
              </p:ext>
            </p:extLst>
          </p:nvPr>
        </p:nvGraphicFramePr>
        <p:xfrm>
          <a:off x="553453" y="719665"/>
          <a:ext cx="11117179" cy="54886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1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86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07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95663" y="481262"/>
            <a:ext cx="9625263" cy="568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mit Partnerinnen und Partnern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gemeinsame Arbeit basiert auf Akzeptanz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der unterschiedlichen Rollen und auf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gegenseitiger Wertschätzung.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Schule kooperiert 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Selbstverständlichkeit mit allen, die für die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Förderung der Schülerinnen und Schüler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wichtig sind. 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579338" y="532625"/>
            <a:ext cx="886205" cy="907929"/>
          </a:xfrm>
          <a:prstGeom prst="rect">
            <a:avLst/>
          </a:prstGeom>
          <a:noFill/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01277"/>
              </p:ext>
            </p:extLst>
          </p:nvPr>
        </p:nvGraphicFramePr>
        <p:xfrm>
          <a:off x="553453" y="481263"/>
          <a:ext cx="10964881" cy="60639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96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391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7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929280" y="559216"/>
            <a:ext cx="2028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Fotos</a:t>
            </a:r>
            <a:endParaRPr lang="de-DE" sz="4400" dirty="0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371" y="343426"/>
            <a:ext cx="1354829" cy="1408931"/>
          </a:xfrm>
          <a:prstGeom prst="rect">
            <a:avLst/>
          </a:prstGeom>
          <a:noFill/>
        </p:spPr>
      </p:pic>
      <p:pic>
        <p:nvPicPr>
          <p:cNvPr id="4" name="Grafik 3" descr="C:\Users\Angela\AppData\Local\Microsoft\Windows\Temporary Internet Files\Content.Word\20200910_14141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42535">
            <a:off x="233813" y="798878"/>
            <a:ext cx="3054763" cy="187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Angela\AppData\Local\Microsoft\Windows\Temporary Internet Files\Content.Word\20200910_14164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6748">
            <a:off x="2338479" y="1316953"/>
            <a:ext cx="3012175" cy="199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Angela\AppData\Local\Microsoft\Windows\Temporary Internet Files\Content.Word\20200910_14181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9811">
            <a:off x="6621211" y="1256978"/>
            <a:ext cx="2387930" cy="174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Angela\AppData\Local\Microsoft\Windows\Temporary Internet Files\Content.Word\20200910_14182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0389">
            <a:off x="8108522" y="1872469"/>
            <a:ext cx="2332277" cy="164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Angela\AppData\Local\Microsoft\Windows\Temporary Internet Files\Content.Word\20200910_141840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81633" y="2150874"/>
            <a:ext cx="2762122" cy="211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Angela\AppData\Local\Microsoft\Windows\Temporary Internet Files\Content.Word\20200910_141949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0440">
            <a:off x="-4014" y="3422357"/>
            <a:ext cx="3344235" cy="221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Angela\AppData\Local\Microsoft\Windows\Temporary Internet Files\Content.Word\20200910_142135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38862">
            <a:off x="2362335" y="4305493"/>
            <a:ext cx="2714124" cy="197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Angela\AppData\Local\Microsoft\Windows\Temporary Internet Files\Content.Word\20200910_142158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02764">
            <a:off x="9751805" y="2210004"/>
            <a:ext cx="2187999" cy="186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C:\Users\Angela\AppData\Local\Microsoft\Windows\Temporary Internet Files\Content.Word\20200910_142226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18801">
            <a:off x="7304934" y="3827905"/>
            <a:ext cx="2767415" cy="255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67604" y="4646744"/>
            <a:ext cx="2337004" cy="13145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46578" y="4766899"/>
            <a:ext cx="3032231" cy="17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1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28" y="488732"/>
            <a:ext cx="8806355" cy="59653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81155" y="119400"/>
            <a:ext cx="2778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Das Kollegium 2020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771">
            <a:off x="10607202" y="370093"/>
            <a:ext cx="1280716" cy="133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61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01554"/>
            <a:ext cx="10515600" cy="1003300"/>
          </a:xfrm>
        </p:spPr>
        <p:txBody>
          <a:bodyPr/>
          <a:lstStyle/>
          <a:p>
            <a:pPr algn="ctr"/>
            <a:r>
              <a:rPr lang="de-DE" b="1" u="sng" dirty="0"/>
              <a:t>Unsere Schule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238762" y="370839"/>
            <a:ext cx="1205434" cy="1385501"/>
          </a:xfrm>
          <a:prstGeom prst="rect">
            <a:avLst/>
          </a:prstGeom>
          <a:noFill/>
        </p:spPr>
      </p:pic>
      <p:pic>
        <p:nvPicPr>
          <p:cNvPr id="7" name="Grafik 6" descr="cid:e1fc527c-d2a8-4e65-9572-5099cef5f5b7"/>
          <p:cNvPicPr/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37" t="-12839" r="-22737" b="-12839"/>
          <a:stretch>
            <a:fillRect/>
          </a:stretch>
        </p:blipFill>
        <p:spPr bwMode="auto">
          <a:xfrm rot="10800000">
            <a:off x="3215640" y="1011237"/>
            <a:ext cx="576072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01" y="2122822"/>
            <a:ext cx="6856997" cy="45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125" y="478519"/>
            <a:ext cx="4627621" cy="3081996"/>
          </a:xfrm>
          <a:prstGeom prst="rect">
            <a:avLst/>
          </a:prstGeom>
        </p:spPr>
      </p:pic>
      <p:pic>
        <p:nvPicPr>
          <p:cNvPr id="3" name="Grafik 2" descr="cid:8f36f167-0bf1-432d-8661-734f90a9418f"/>
          <p:cNvPicPr/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68014" y="3247697"/>
            <a:ext cx="5628288" cy="33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id:1373b8e7-5672-4263-a457-86397e885966"/>
          <p:cNvPicPr/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22427" y="2616786"/>
            <a:ext cx="5755140" cy="326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6466">
            <a:off x="9833923" y="811795"/>
            <a:ext cx="1153268" cy="102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7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0"/>
                <a:lumOff val="100000"/>
              </a:schemeClr>
            </a:gs>
            <a:gs pos="58000">
              <a:schemeClr val="accent1">
                <a:lumMod val="0"/>
                <a:lumOff val="100000"/>
              </a:schemeClr>
            </a:gs>
            <a:gs pos="76000">
              <a:srgbClr val="00B0F0">
                <a:lumMod val="83000"/>
                <a:lumOff val="1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19726" y="842211"/>
            <a:ext cx="10130590" cy="5017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gilt für alle Grundschulen</a:t>
            </a:r>
            <a:endParaRPr lang="de-D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Prinzipiell gehen die Kinder dort zur Schule, wo sie wohnen. Nach dem Motto „Kurze Beine – kurze Wege“ sind die Regionen der Stadt in Schulbezirke eingeteilt.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Regel haben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Jahrgänge 1 und 2   21 Wochenstunden,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Jahrgänge 3 und 4   25 Wochenstunden.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meisten Grundschulen arbeiten im „Pakt für den Nachmittag“ mit den Horten bis 14.30h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828" y="288189"/>
            <a:ext cx="1585488" cy="1669225"/>
          </a:xfrm>
          <a:prstGeom prst="rect">
            <a:avLst/>
          </a:prstGeom>
          <a:noFill/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45350"/>
              </p:ext>
            </p:extLst>
          </p:nvPr>
        </p:nvGraphicFramePr>
        <p:xfrm>
          <a:off x="529389" y="719666"/>
          <a:ext cx="11020927" cy="563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0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3008">
                <a:tc>
                  <a:txBody>
                    <a:bodyPr/>
                    <a:lstStyle/>
                    <a:p>
                      <a:r>
                        <a:rPr lang="de-DE" sz="2400" dirty="0"/>
                        <a:t>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6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C7FF"/>
            </a:gs>
            <a:gs pos="70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74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/>
              <a:t>Spezifika im Profil der Heidewegschule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u="sng" dirty="0">
                <a:latin typeface="Calibri (Textkörper)"/>
              </a:rPr>
              <a:t>Teamarbeit</a:t>
            </a:r>
            <a:r>
              <a:rPr lang="de-DE" b="1" dirty="0">
                <a:latin typeface="Calibri (Textkörper)"/>
              </a:rPr>
              <a:t> </a:t>
            </a:r>
            <a:r>
              <a:rPr lang="de-DE" dirty="0">
                <a:latin typeface="Calibri (Textkörper)"/>
              </a:rPr>
              <a:t>         Alle Lehrkräfte arbeiten in Jahrgangsteams an der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Weiterentwicklung des  Unterrichtes und der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Förderung ihrer Schulkinder. 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In Pädagogischen Tagen, kollegialen Fallberatungen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und fachlichen Fortbildungen qualifizieren sie sich. 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Das Kollegium hat feste Präsenzzeiten, die die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Kooperation erleichtern. </a:t>
            </a:r>
          </a:p>
          <a:p>
            <a:endParaRPr lang="de-DE" dirty="0">
              <a:latin typeface="Calibri (Textkörper)"/>
            </a:endParaRPr>
          </a:p>
          <a:p>
            <a:r>
              <a:rPr lang="de-DE" b="1" u="sng" dirty="0">
                <a:latin typeface="Calibri (Textkörper)"/>
              </a:rPr>
              <a:t>Klassenrat:</a:t>
            </a:r>
            <a:r>
              <a:rPr lang="de-DE" b="1" dirty="0">
                <a:latin typeface="Calibri (Textkörper)"/>
              </a:rPr>
              <a:t>         </a:t>
            </a:r>
            <a:r>
              <a:rPr lang="de-DE" dirty="0">
                <a:latin typeface="Calibri (Textkörper)"/>
              </a:rPr>
              <a:t>Jede Klasse hat pro Woche 1 Stunde mehr, weil sie eine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Klassenratsstunde mit ihrer Klassenlehrkraft hat. Hier</a:t>
            </a:r>
          </a:p>
          <a:p>
            <a:pPr marL="0" indent="0">
              <a:buNone/>
            </a:pPr>
            <a:r>
              <a:rPr lang="de-DE" dirty="0">
                <a:latin typeface="Calibri (Textkörper)"/>
              </a:rPr>
              <a:t>                                regeln die Kinder ihre Angelegenheiten. </a:t>
            </a:r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490276" y="67181"/>
            <a:ext cx="1605918" cy="1647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13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C7FF"/>
            </a:gs>
            <a:gs pos="70000">
              <a:schemeClr val="accent1">
                <a:lumMod val="45000"/>
                <a:lumOff val="55000"/>
              </a:schemeClr>
            </a:gs>
            <a:gs pos="98000">
              <a:srgbClr val="00B0F0"/>
            </a:gs>
            <a:gs pos="78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0653" y="1010653"/>
            <a:ext cx="1044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Calibri (Textkörper"/>
              </a:rPr>
              <a:t>3.  Sportstunde: </a:t>
            </a:r>
            <a:r>
              <a:rPr lang="de-DE" sz="2400" b="1" dirty="0">
                <a:latin typeface="Calibri (Textkörper"/>
              </a:rPr>
              <a:t>            </a:t>
            </a:r>
            <a:r>
              <a:rPr lang="de-DE" sz="2400" dirty="0">
                <a:latin typeface="Calibri (Textkörper"/>
              </a:rPr>
              <a:t>Die 3. Sportstunde ist eine Interaktionsstunde</a:t>
            </a:r>
          </a:p>
          <a:p>
            <a:r>
              <a:rPr lang="de-DE" sz="2400" dirty="0">
                <a:latin typeface="Calibri (Textkörper"/>
              </a:rPr>
              <a:t>                                             mit Bewegung. Die Kinder üben sich im Spiel</a:t>
            </a:r>
          </a:p>
          <a:p>
            <a:r>
              <a:rPr lang="de-DE" sz="2400" dirty="0">
                <a:latin typeface="Calibri (Textkörper"/>
              </a:rPr>
              <a:t>                                             in Fairness, Regelsicherheit und</a:t>
            </a:r>
          </a:p>
          <a:p>
            <a:r>
              <a:rPr lang="de-DE" sz="2400" dirty="0">
                <a:latin typeface="Calibri (Textkörper"/>
              </a:rPr>
              <a:t>                                             Konfliktlösungsstrategien.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Calibri (Textkörper"/>
              </a:rPr>
              <a:t>Gewaltfreie </a:t>
            </a:r>
          </a:p>
          <a:p>
            <a:r>
              <a:rPr lang="de-DE" sz="2400" dirty="0">
                <a:latin typeface="Calibri (Textkörper"/>
              </a:rPr>
              <a:t>    </a:t>
            </a:r>
            <a:r>
              <a:rPr lang="de-DE" sz="2400" b="1" u="sng" dirty="0">
                <a:latin typeface="Calibri (Textkörper"/>
              </a:rPr>
              <a:t>Kommunikation: </a:t>
            </a:r>
            <a:r>
              <a:rPr lang="de-DE" sz="2400" dirty="0">
                <a:latin typeface="Calibri (Textkörper"/>
              </a:rPr>
              <a:t>           wird im Jahrgang 3 als Einheit mit ausgebildeter</a:t>
            </a:r>
          </a:p>
          <a:p>
            <a:r>
              <a:rPr lang="de-DE" sz="2400" dirty="0">
                <a:latin typeface="Calibri (Textkörper"/>
              </a:rPr>
              <a:t>                                             Trainerin als Teil des  Sachunterrichtes</a:t>
            </a:r>
          </a:p>
          <a:p>
            <a:r>
              <a:rPr lang="de-DE" sz="2400" dirty="0">
                <a:latin typeface="Calibri (Textkörper"/>
              </a:rPr>
              <a:t>                                             durchgeführt.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2400" b="1" u="sng" dirty="0" err="1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LuBo</a:t>
            </a:r>
            <a:r>
              <a:rPr lang="de-DE" sz="2400" b="1" u="sng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“ – Programm:</a:t>
            </a: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Im Jahrgang 1 werden die Kinder mit einem</a:t>
            </a:r>
          </a:p>
          <a:p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„Außerirdischen“ konfrontiert, dem sie Regeln</a:t>
            </a:r>
          </a:p>
          <a:p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und soziales Verhalten erklären. </a:t>
            </a:r>
          </a:p>
          <a:p>
            <a:endParaRPr lang="de-DE" sz="2400" dirty="0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835153" y="228542"/>
            <a:ext cx="1231001" cy="118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12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9000">
              <a:srgbClr val="00B0F0"/>
            </a:gs>
            <a:gs pos="71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42210" y="547118"/>
            <a:ext cx="10659979" cy="450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Pakt für 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de-DE" sz="2400" b="1" u="sng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Nachmittag: </a:t>
            </a: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Im „Pakt für den Nachmittag“ arbeiten zwei Horte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und die Schule mit den angemeldeten Kindern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in einer Verbindung von Lernen, Spielen, Förderung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und Forderung bis 15.00 Uhr zusammen.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Bau:</a:t>
            </a:r>
            <a:r>
              <a:rPr lang="de-DE" sz="2400" b="1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Im Bau befinden sich eine Mensa und ein Gebäude für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den Ganztag und einen Hort – Inbetriebnahme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 (Textkörpe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Schuljahresbeginn 2021/22.</a:t>
            </a:r>
            <a:endParaRPr lang="de-DE" sz="2400" dirty="0">
              <a:effectLst/>
              <a:latin typeface="Calibri (Textkörp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10640779" y="83943"/>
            <a:ext cx="1456692" cy="161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39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1000">
              <a:srgbClr val="00B0F0"/>
            </a:gs>
            <a:gs pos="79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672">
            <a:off x="9524294" y="530542"/>
            <a:ext cx="1549477" cy="1569405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234964" y="571969"/>
            <a:ext cx="9296401" cy="582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u="sng" dirty="0"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Tagesablauf</a:t>
            </a:r>
            <a:endParaRPr lang="de-DE" sz="2400" dirty="0"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 Zeit sieht es so aus: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8.00- 8.20 Uhr    Individuelle Lernzeit der Klasse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8.20-  9.30 Uhr   1. Unterrichtsblock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9.30-  9.40 Uhr   Frühstück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9.40-10.00 Uhr  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Hofpause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10.00-11.30 Uhr   2. Unterrichtsblock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11.30-11.50 Uhr  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Hofpause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11.50-12.35 Uhr   5. Unterrichtsstunde oder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Übezeit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Klassenverband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12.35-13.20 Uhr   6. Unterrichtsstunde oder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Übezeit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Klassenverband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oder Essen (je nach Jahrgangsstufe)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13.20-14.00 Uhr   Essen für 4. Klassen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14.00-15.00 Uhr   Ganztag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15.00-17.00 Uhr   Hortangebote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2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775</Words>
  <Application>Microsoft Macintosh PowerPoint</Application>
  <PresentationFormat>Breitbild</PresentationFormat>
  <Paragraphs>93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(Textkörper</vt:lpstr>
      <vt:lpstr>Calibri (Textkörper)</vt:lpstr>
      <vt:lpstr>Calibri Light</vt:lpstr>
      <vt:lpstr>Symbol</vt:lpstr>
      <vt:lpstr>Office Theme</vt:lpstr>
      <vt:lpstr>PowerPoint-Präsentation</vt:lpstr>
      <vt:lpstr>PowerPoint-Präsentation</vt:lpstr>
      <vt:lpstr>Unsere Schule </vt:lpstr>
      <vt:lpstr>PowerPoint-Präsentation</vt:lpstr>
      <vt:lpstr>PowerPoint-Präsentation</vt:lpstr>
      <vt:lpstr>Spezifika im Profil der Heidewegschule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Angela</dc:creator>
  <cp:lastModifiedBy>nond222</cp:lastModifiedBy>
  <cp:revision>71</cp:revision>
  <dcterms:created xsi:type="dcterms:W3CDTF">2020-09-08T12:57:22Z</dcterms:created>
  <dcterms:modified xsi:type="dcterms:W3CDTF">2020-11-04T14:14:59Z</dcterms:modified>
</cp:coreProperties>
</file>